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71" r:id="rId8"/>
    <p:sldId id="261" r:id="rId9"/>
    <p:sldId id="262" r:id="rId10"/>
    <p:sldId id="263" r:id="rId11"/>
    <p:sldId id="264" r:id="rId12"/>
    <p:sldId id="265" r:id="rId13"/>
    <p:sldId id="266" r:id="rId14"/>
  </p:sldIdLst>
  <p:sldSz cx="18288000" cy="10287000"/>
  <p:notesSz cx="6858000" cy="9144000"/>
  <p:embeddedFontLst>
    <p:embeddedFont>
      <p:font typeface="Aileron" panose="020B0604020202020204" charset="0"/>
      <p:regular r:id="rId15"/>
    </p:embeddedFont>
    <p:embeddedFont>
      <p:font typeface="Aileron Bold" panose="020B0604020202020204" charset="0"/>
      <p:regular r:id="rId16"/>
    </p:embeddedFont>
    <p:embeddedFont>
      <p:font typeface="Chau Philomene" panose="020B0604020202020204" charset="0"/>
      <p:regular r:id="rId17"/>
    </p:embeddedFont>
    <p:embeddedFont>
      <p:font typeface="Garet ExtraBold" panose="020B0604020202020204" charset="0"/>
      <p:regular r:id="rId18"/>
    </p:embeddedFont>
    <p:embeddedFont>
      <p:font typeface="Now 1" panose="020B0604020202020204" charset="0"/>
      <p:regular r:id="rId19"/>
    </p:embeddedFont>
    <p:embeddedFont>
      <p:font typeface="Now 2" panose="020B0604020202020204" charset="0"/>
      <p:regular r:id="rId20"/>
    </p:embeddedFont>
    <p:embeddedFont>
      <p:font typeface="Now Bold" panose="020B0604020202020204" charset="0"/>
      <p:regular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pen Sans Bold" panose="020B0806030504020204" pitchFamily="34" charset="0"/>
      <p:regular r:id="rId26"/>
      <p:bold r:id="rId27"/>
    </p:embeddedFont>
    <p:embeddedFont>
      <p:font typeface="Open Sans Extra Bold" panose="020B0604020202020204" charset="0"/>
      <p:regular r:id="rId28"/>
    </p:embeddedFont>
    <p:embeddedFont>
      <p:font typeface="Open Sans Light Bold" panose="020B0604020202020204" charset="0"/>
      <p:regular r:id="rId29"/>
    </p:embeddedFont>
    <p:embeddedFont>
      <p:font typeface="Roboto Bold" panose="02000000000000000000" pitchFamily="2" charset="0"/>
      <p:regular r:id="rId30"/>
      <p:bold r:id="rId31"/>
    </p:embeddedFont>
    <p:embeddedFont>
      <p:font typeface="Roboto Bold Italics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4BF8F1-744C-4BEE-84B9-FC37BC03BF80}" v="317" dt="2024-06-23T15:52:52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89782" y="2283714"/>
            <a:ext cx="11566774" cy="5617719"/>
            <a:chOff x="0" y="0"/>
            <a:chExt cx="3046393" cy="14795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46393" cy="1479564"/>
            </a:xfrm>
            <a:custGeom>
              <a:avLst/>
              <a:gdLst/>
              <a:ahLst/>
              <a:cxnLst/>
              <a:rect l="l" t="t" r="r" b="b"/>
              <a:pathLst>
                <a:path w="3046393" h="1479564">
                  <a:moveTo>
                    <a:pt x="0" y="0"/>
                  </a:moveTo>
                  <a:lnTo>
                    <a:pt x="3046393" y="0"/>
                  </a:lnTo>
                  <a:lnTo>
                    <a:pt x="3046393" y="1479564"/>
                  </a:lnTo>
                  <a:lnTo>
                    <a:pt x="0" y="14795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1000"/>
                  </a:srgbClr>
                </a:gs>
                <a:gs pos="100000">
                  <a:srgbClr val="C89116">
                    <a:alpha val="71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3046393" cy="1470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054745" y="1370897"/>
            <a:ext cx="4100114" cy="7545206"/>
          </a:xfrm>
          <a:custGeom>
            <a:avLst/>
            <a:gdLst/>
            <a:ahLst/>
            <a:cxnLst/>
            <a:rect l="l" t="t" r="r" b="b"/>
            <a:pathLst>
              <a:path w="4100114" h="7545206">
                <a:moveTo>
                  <a:pt x="0" y="0"/>
                </a:moveTo>
                <a:lnTo>
                  <a:pt x="4100113" y="0"/>
                </a:lnTo>
                <a:lnTo>
                  <a:pt x="4100113" y="7545206"/>
                </a:lnTo>
                <a:lnTo>
                  <a:pt x="0" y="7545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357" r="-3566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54858" y="3662784"/>
            <a:ext cx="6121738" cy="3409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869"/>
              </a:lnSpc>
            </a:pPr>
            <a:r>
              <a:rPr lang="en-US" sz="14658">
                <a:solidFill>
                  <a:srgbClr val="FFFFFF"/>
                </a:solidFill>
                <a:latin typeface="Chau Philomene"/>
              </a:rPr>
              <a:t>LEGACY KEY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6138" y="2628049"/>
            <a:ext cx="781986" cy="813509"/>
          </a:xfrm>
          <a:custGeom>
            <a:avLst/>
            <a:gdLst/>
            <a:ahLst/>
            <a:cxnLst/>
            <a:rect l="l" t="t" r="r" b="b"/>
            <a:pathLst>
              <a:path w="781986" h="813509">
                <a:moveTo>
                  <a:pt x="0" y="0"/>
                </a:moveTo>
                <a:lnTo>
                  <a:pt x="781986" y="0"/>
                </a:lnTo>
                <a:lnTo>
                  <a:pt x="781986" y="813509"/>
                </a:lnTo>
                <a:lnTo>
                  <a:pt x="0" y="813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36138" y="3839316"/>
            <a:ext cx="781986" cy="813509"/>
          </a:xfrm>
          <a:custGeom>
            <a:avLst/>
            <a:gdLst/>
            <a:ahLst/>
            <a:cxnLst/>
            <a:rect l="l" t="t" r="r" b="b"/>
            <a:pathLst>
              <a:path w="781986" h="813509">
                <a:moveTo>
                  <a:pt x="0" y="0"/>
                </a:moveTo>
                <a:lnTo>
                  <a:pt x="781986" y="0"/>
                </a:lnTo>
                <a:lnTo>
                  <a:pt x="781986" y="813509"/>
                </a:lnTo>
                <a:lnTo>
                  <a:pt x="0" y="813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36138" y="4966958"/>
            <a:ext cx="781986" cy="813509"/>
          </a:xfrm>
          <a:custGeom>
            <a:avLst/>
            <a:gdLst/>
            <a:ahLst/>
            <a:cxnLst/>
            <a:rect l="l" t="t" r="r" b="b"/>
            <a:pathLst>
              <a:path w="781986" h="813509">
                <a:moveTo>
                  <a:pt x="0" y="0"/>
                </a:moveTo>
                <a:lnTo>
                  <a:pt x="781986" y="0"/>
                </a:lnTo>
                <a:lnTo>
                  <a:pt x="781986" y="813509"/>
                </a:lnTo>
                <a:lnTo>
                  <a:pt x="0" y="813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36138" y="6094792"/>
            <a:ext cx="781986" cy="813509"/>
          </a:xfrm>
          <a:custGeom>
            <a:avLst/>
            <a:gdLst/>
            <a:ahLst/>
            <a:cxnLst/>
            <a:rect l="l" t="t" r="r" b="b"/>
            <a:pathLst>
              <a:path w="781986" h="813509">
                <a:moveTo>
                  <a:pt x="0" y="0"/>
                </a:moveTo>
                <a:lnTo>
                  <a:pt x="781986" y="0"/>
                </a:lnTo>
                <a:lnTo>
                  <a:pt x="781986" y="813510"/>
                </a:lnTo>
                <a:lnTo>
                  <a:pt x="0" y="813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36138" y="7222627"/>
            <a:ext cx="781986" cy="813509"/>
          </a:xfrm>
          <a:custGeom>
            <a:avLst/>
            <a:gdLst/>
            <a:ahLst/>
            <a:cxnLst/>
            <a:rect l="l" t="t" r="r" b="b"/>
            <a:pathLst>
              <a:path w="781986" h="813509">
                <a:moveTo>
                  <a:pt x="0" y="0"/>
                </a:moveTo>
                <a:lnTo>
                  <a:pt x="781986" y="0"/>
                </a:lnTo>
                <a:lnTo>
                  <a:pt x="781986" y="813509"/>
                </a:lnTo>
                <a:lnTo>
                  <a:pt x="0" y="813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2628049"/>
            <a:ext cx="6096894" cy="5809722"/>
          </a:xfrm>
          <a:custGeom>
            <a:avLst/>
            <a:gdLst/>
            <a:ahLst/>
            <a:cxnLst/>
            <a:rect l="l" t="t" r="r" b="b"/>
            <a:pathLst>
              <a:path w="6096894" h="5809722">
                <a:moveTo>
                  <a:pt x="0" y="0"/>
                </a:moveTo>
                <a:lnTo>
                  <a:pt x="6096894" y="0"/>
                </a:lnTo>
                <a:lnTo>
                  <a:pt x="6096894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814983" y="2863013"/>
            <a:ext cx="8611884" cy="578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3425">
                <a:solidFill>
                  <a:srgbClr val="F9C730"/>
                </a:solidFill>
                <a:latin typeface="Open Sans Bold"/>
              </a:rPr>
              <a:t>CONFERENCIAS Y EVENTOS EDUCATIVOS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14983" y="4032826"/>
            <a:ext cx="8618910" cy="578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3425">
                <a:solidFill>
                  <a:srgbClr val="F9C730"/>
                </a:solidFill>
                <a:latin typeface="Open Sans Bold"/>
              </a:rPr>
              <a:t>ESTRATEGIA DE CONTENIDOS EN R.R.S.S.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14983" y="5201922"/>
            <a:ext cx="6530794" cy="578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3425">
                <a:solidFill>
                  <a:srgbClr val="F9C730"/>
                </a:solidFill>
                <a:latin typeface="Open Sans Bold"/>
              </a:rPr>
              <a:t>ASOCIACIONES ESTRATÉGICAS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14983" y="6371017"/>
            <a:ext cx="5757076" cy="578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3425">
                <a:solidFill>
                  <a:srgbClr val="F9C730"/>
                </a:solidFill>
                <a:latin typeface="Open Sans Bold"/>
              </a:rPr>
              <a:t>EVENTOS DE NETWORKING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14983" y="7551009"/>
            <a:ext cx="8623388" cy="578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3425">
                <a:solidFill>
                  <a:srgbClr val="F9C730"/>
                </a:solidFill>
                <a:latin typeface="Open Sans Bold"/>
              </a:rPr>
              <a:t>OPTIMIZACIÓN EN SITIOS DE BÚSQUEDA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27792"/>
            <a:ext cx="9113156" cy="1077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33"/>
              </a:lnSpc>
            </a:pPr>
            <a:r>
              <a:rPr lang="en-US" sz="6309">
                <a:solidFill>
                  <a:srgbClr val="ABCEFF"/>
                </a:solidFill>
                <a:latin typeface="Open Sans Light Bold"/>
              </a:rPr>
              <a:t>MARKETING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2691" y="-5830631"/>
            <a:ext cx="19435831" cy="6960902"/>
            <a:chOff x="0" y="0"/>
            <a:chExt cx="5118902" cy="1833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8902" cy="1833324"/>
            </a:xfrm>
            <a:custGeom>
              <a:avLst/>
              <a:gdLst/>
              <a:ahLst/>
              <a:cxnLst/>
              <a:rect l="l" t="t" r="r" b="b"/>
              <a:pathLst>
                <a:path w="5118902" h="1833324">
                  <a:moveTo>
                    <a:pt x="0" y="0"/>
                  </a:moveTo>
                  <a:lnTo>
                    <a:pt x="5118902" y="0"/>
                  </a:lnTo>
                  <a:lnTo>
                    <a:pt x="5118902" y="1833324"/>
                  </a:lnTo>
                  <a:lnTo>
                    <a:pt x="0" y="1833324"/>
                  </a:lnTo>
                  <a:close/>
                </a:path>
              </a:pathLst>
            </a:custGeom>
            <a:solidFill>
              <a:srgbClr val="000000">
                <a:alpha val="7764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118902" cy="1823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07585" y="3886782"/>
            <a:ext cx="3239861" cy="3405982"/>
            <a:chOff x="0" y="0"/>
            <a:chExt cx="4319815" cy="454130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7397" t="6719" r="17834" b="40912"/>
            <a:stretch>
              <a:fillRect/>
            </a:stretch>
          </p:blipFill>
          <p:spPr>
            <a:xfrm>
              <a:off x="0" y="0"/>
              <a:ext cx="4319815" cy="4541309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0431041" y="1028700"/>
            <a:ext cx="1208053" cy="2223111"/>
          </a:xfrm>
          <a:custGeom>
            <a:avLst/>
            <a:gdLst/>
            <a:ahLst/>
            <a:cxnLst/>
            <a:rect l="l" t="t" r="r" b="b"/>
            <a:pathLst>
              <a:path w="1208053" h="2223111">
                <a:moveTo>
                  <a:pt x="0" y="0"/>
                </a:moveTo>
                <a:lnTo>
                  <a:pt x="1208053" y="0"/>
                </a:lnTo>
                <a:lnTo>
                  <a:pt x="1208053" y="2223111"/>
                </a:lnTo>
                <a:lnTo>
                  <a:pt x="0" y="2223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357" r="-3566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522213" y="3886782"/>
            <a:ext cx="3239861" cy="3405982"/>
            <a:chOff x="0" y="0"/>
            <a:chExt cx="4319815" cy="454130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l="2590" r="2590"/>
            <a:stretch>
              <a:fillRect/>
            </a:stretch>
          </p:blipFill>
          <p:spPr>
            <a:xfrm>
              <a:off x="0" y="0"/>
              <a:ext cx="4319815" cy="454130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7603664" y="3886782"/>
            <a:ext cx="3239861" cy="3405982"/>
            <a:chOff x="0" y="0"/>
            <a:chExt cx="4319815" cy="454130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l="2438" r="2438"/>
            <a:stretch>
              <a:fillRect/>
            </a:stretch>
          </p:blipFill>
          <p:spPr>
            <a:xfrm>
              <a:off x="0" y="0"/>
              <a:ext cx="4319815" cy="454130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2007585" y="7645188"/>
            <a:ext cx="3239861" cy="747903"/>
            <a:chOff x="0" y="0"/>
            <a:chExt cx="4319815" cy="99720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48633"/>
              <a:ext cx="4319815" cy="348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70"/>
                </a:lnSpc>
              </a:pPr>
              <a:r>
                <a:rPr lang="en-US" sz="1800" spc="25">
                  <a:solidFill>
                    <a:srgbClr val="FFFFFF"/>
                  </a:solidFill>
                  <a:latin typeface="Now 2"/>
                </a:rPr>
                <a:t>LEGAL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4319815" cy="467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60"/>
                </a:lnSpc>
              </a:pPr>
              <a:r>
                <a:rPr lang="en-US" sz="2400" spc="33">
                  <a:solidFill>
                    <a:srgbClr val="F9C730"/>
                  </a:solidFill>
                  <a:latin typeface="Now Bold"/>
                </a:rPr>
                <a:t>GERARDO HUAMÁN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22213" y="7825704"/>
            <a:ext cx="3241624" cy="1005210"/>
            <a:chOff x="0" y="0"/>
            <a:chExt cx="4322166" cy="134028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648765"/>
              <a:ext cx="4319815" cy="691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70"/>
                </a:lnSpc>
              </a:pPr>
              <a:r>
                <a:rPr lang="en-US" sz="1800" spc="25">
                  <a:solidFill>
                    <a:srgbClr val="FFFFFF"/>
                  </a:solidFill>
                  <a:latin typeface="Now 2"/>
                </a:rPr>
                <a:t>DESARROLLADOR FULL STACK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351" y="9525"/>
              <a:ext cx="4319815" cy="467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60"/>
                </a:lnSpc>
              </a:pPr>
              <a:r>
                <a:rPr lang="en-US" sz="2400" spc="33">
                  <a:solidFill>
                    <a:srgbClr val="F9C730"/>
                  </a:solidFill>
                  <a:latin typeface="Now Bold"/>
                </a:rPr>
                <a:t>ALEX QUEVEDO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93443" y="7826163"/>
            <a:ext cx="3241624" cy="748035"/>
            <a:chOff x="0" y="0"/>
            <a:chExt cx="4322166" cy="99738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648765"/>
              <a:ext cx="4319815" cy="348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70"/>
                </a:lnSpc>
              </a:pPr>
              <a:r>
                <a:rPr lang="en-US" sz="1800" spc="25">
                  <a:solidFill>
                    <a:srgbClr val="FFFFFF"/>
                  </a:solidFill>
                  <a:latin typeface="Now 2"/>
                </a:rPr>
                <a:t>FINTECH MENTOR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351" y="9525"/>
              <a:ext cx="4319815" cy="467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60"/>
                </a:lnSpc>
              </a:pPr>
              <a:r>
                <a:rPr lang="en-US" sz="2400" spc="33">
                  <a:solidFill>
                    <a:srgbClr val="F9C730"/>
                  </a:solidFill>
                  <a:latin typeface="Now Bold"/>
                </a:rPr>
                <a:t>LUIS BARRAGAN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35746" y="1539846"/>
            <a:ext cx="11100184" cy="1077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33"/>
              </a:lnSpc>
            </a:pPr>
            <a:r>
              <a:rPr lang="en-US" sz="6309">
                <a:solidFill>
                  <a:srgbClr val="ABCEFF"/>
                </a:solidFill>
                <a:latin typeface="Open Sans Light Bold"/>
              </a:rPr>
              <a:t>EQUIPO DEL PROYECTO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0469" y="4390626"/>
            <a:ext cx="3274365" cy="1885951"/>
            <a:chOff x="0" y="0"/>
            <a:chExt cx="928401" cy="5347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28401" cy="582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spc="115">
                  <a:solidFill>
                    <a:srgbClr val="FFFFFF"/>
                  </a:solidFill>
                  <a:latin typeface="Aileron Bold"/>
                </a:rPr>
                <a:t>OPTIMIZACIÓN DEL MVP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24032" y="6177149"/>
            <a:ext cx="3274365" cy="1885951"/>
            <a:chOff x="0" y="0"/>
            <a:chExt cx="928401" cy="5347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928401" cy="582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spc="115">
                  <a:solidFill>
                    <a:srgbClr val="FFFFFF"/>
                  </a:solidFill>
                  <a:latin typeface="Aileron Bold"/>
                </a:rPr>
                <a:t>LANZAMIENTO DE LA DAPP AL MERCADO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62362" y="3246013"/>
            <a:ext cx="4204110" cy="3734718"/>
            <a:chOff x="0" y="0"/>
            <a:chExt cx="977479" cy="8683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7479" cy="868343"/>
            </a:xfrm>
            <a:custGeom>
              <a:avLst/>
              <a:gdLst/>
              <a:ahLst/>
              <a:cxnLst/>
              <a:rect l="l" t="t" r="r" b="b"/>
              <a:pathLst>
                <a:path w="977479" h="868343">
                  <a:moveTo>
                    <a:pt x="977479" y="434171"/>
                  </a:moveTo>
                  <a:lnTo>
                    <a:pt x="571079" y="0"/>
                  </a:lnTo>
                  <a:lnTo>
                    <a:pt x="571079" y="203200"/>
                  </a:lnTo>
                  <a:lnTo>
                    <a:pt x="0" y="203200"/>
                  </a:lnTo>
                  <a:lnTo>
                    <a:pt x="0" y="665143"/>
                  </a:lnTo>
                  <a:lnTo>
                    <a:pt x="571079" y="665143"/>
                  </a:lnTo>
                  <a:lnTo>
                    <a:pt x="571079" y="868343"/>
                  </a:lnTo>
                  <a:lnTo>
                    <a:pt x="977479" y="43417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155575"/>
              <a:ext cx="875879" cy="509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spc="115">
                  <a:solidFill>
                    <a:srgbClr val="FFFFFF"/>
                  </a:solidFill>
                  <a:latin typeface="Aileron Bold"/>
                </a:rPr>
                <a:t>OPTIMIZACIÓN Y CREACIÓN DE NUEVOS POTENCIALES SERVICIOS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3429766"/>
            <a:ext cx="2680360" cy="364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91"/>
              </a:lnSpc>
            </a:pPr>
            <a:r>
              <a:rPr lang="en-US" sz="2136" spc="64">
                <a:solidFill>
                  <a:srgbClr val="80F1E7"/>
                </a:solidFill>
                <a:latin typeface="Aileron Bold"/>
                <a:ea typeface="Aileron Bold"/>
              </a:rPr>
              <a:t>1° FASE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91061" y="5127308"/>
            <a:ext cx="2642849" cy="364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91"/>
              </a:lnSpc>
            </a:pPr>
            <a:r>
              <a:rPr lang="en-US" sz="2136" spc="64">
                <a:solidFill>
                  <a:srgbClr val="80F1E7"/>
                </a:solidFill>
                <a:latin typeface="Aileron Bold"/>
                <a:ea typeface="Aileron Bold"/>
              </a:rPr>
              <a:t>2° FASE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24032" y="5196533"/>
            <a:ext cx="3645710" cy="364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91"/>
              </a:lnSpc>
            </a:pPr>
            <a:r>
              <a:rPr lang="en-US" sz="2136" spc="64">
                <a:solidFill>
                  <a:srgbClr val="80F1E7"/>
                </a:solidFill>
                <a:latin typeface="Aileron Bold"/>
                <a:ea typeface="Aileron Bold"/>
              </a:rPr>
              <a:t>4°FASE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62362" y="3429766"/>
            <a:ext cx="2310493" cy="364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91"/>
              </a:lnSpc>
            </a:pPr>
            <a:r>
              <a:rPr lang="en-US" sz="2136" spc="64">
                <a:solidFill>
                  <a:srgbClr val="80F1E7"/>
                </a:solidFill>
                <a:latin typeface="Aileron Bold"/>
                <a:ea typeface="Aileron Bold"/>
              </a:rPr>
              <a:t>5° FASE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3644338" y="1028700"/>
            <a:ext cx="11187724" cy="1039721"/>
            <a:chOff x="0" y="0"/>
            <a:chExt cx="14916965" cy="138629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807746"/>
              <a:ext cx="14916965" cy="578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-US" sz="2600" spc="78">
                  <a:solidFill>
                    <a:srgbClr val="FAC533"/>
                  </a:solidFill>
                  <a:latin typeface="Aileron"/>
                </a:rPr>
                <a:t>2024-2026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4916965" cy="767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400137" y="3429766"/>
            <a:ext cx="3302354" cy="364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91"/>
              </a:lnSpc>
            </a:pPr>
            <a:r>
              <a:rPr lang="en-US" sz="2136" spc="64">
                <a:solidFill>
                  <a:srgbClr val="80F1E7"/>
                </a:solidFill>
                <a:latin typeface="Aileron Bold"/>
                <a:ea typeface="Aileron Bold"/>
              </a:rPr>
              <a:t>3° FASE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4075303" y="6235032"/>
            <a:ext cx="3274365" cy="1885951"/>
            <a:chOff x="0" y="0"/>
            <a:chExt cx="928401" cy="5347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928401" cy="582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spc="115">
                  <a:solidFill>
                    <a:srgbClr val="FFFFFF"/>
                  </a:solidFill>
                  <a:latin typeface="Aileron Bold"/>
                </a:rPr>
                <a:t>PRIMEROS USUARIOS DE LA DAPP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349667" y="4349082"/>
            <a:ext cx="3274365" cy="1885951"/>
            <a:chOff x="0" y="0"/>
            <a:chExt cx="928401" cy="53473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928401" cy="582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spc="115">
                  <a:solidFill>
                    <a:srgbClr val="FFFFFF"/>
                  </a:solidFill>
                  <a:latin typeface="Aileron Bold"/>
                </a:rPr>
                <a:t>ESTABLECER ALIANZAS ESTRATÉGICAS CON EXCHANGE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427792"/>
            <a:ext cx="9113156" cy="1077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33"/>
              </a:lnSpc>
            </a:pPr>
            <a:r>
              <a:rPr lang="en-US" sz="6309">
                <a:solidFill>
                  <a:srgbClr val="ABCEFF"/>
                </a:solidFill>
                <a:latin typeface="Open Sans Light Bold"/>
              </a:rPr>
              <a:t>ROAD MAP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22752" y="6944435"/>
            <a:ext cx="3898925" cy="42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 Bold"/>
              </a:rPr>
              <a:t>Legacy Key</a:t>
            </a:r>
          </a:p>
        </p:txBody>
      </p:sp>
      <p:sp>
        <p:nvSpPr>
          <p:cNvPr id="3" name="Freeform 3"/>
          <p:cNvSpPr/>
          <p:nvPr/>
        </p:nvSpPr>
        <p:spPr>
          <a:xfrm>
            <a:off x="15613625" y="5143500"/>
            <a:ext cx="1208053" cy="2223111"/>
          </a:xfrm>
          <a:custGeom>
            <a:avLst/>
            <a:gdLst/>
            <a:ahLst/>
            <a:cxnLst/>
            <a:rect l="l" t="t" r="r" b="b"/>
            <a:pathLst>
              <a:path w="1208053" h="2223111">
                <a:moveTo>
                  <a:pt x="0" y="0"/>
                </a:moveTo>
                <a:lnTo>
                  <a:pt x="1208053" y="0"/>
                </a:lnTo>
                <a:lnTo>
                  <a:pt x="1208053" y="2223111"/>
                </a:lnTo>
                <a:lnTo>
                  <a:pt x="0" y="2223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57" r="-3566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46147" y="3003008"/>
            <a:ext cx="4280985" cy="4280985"/>
          </a:xfrm>
          <a:custGeom>
            <a:avLst/>
            <a:gdLst/>
            <a:ahLst/>
            <a:cxnLst/>
            <a:rect l="l" t="t" r="r" b="b"/>
            <a:pathLst>
              <a:path w="4280985" h="4280985">
                <a:moveTo>
                  <a:pt x="0" y="0"/>
                </a:moveTo>
                <a:lnTo>
                  <a:pt x="4280984" y="0"/>
                </a:lnTo>
                <a:lnTo>
                  <a:pt x="4280984" y="4280984"/>
                </a:lnTo>
                <a:lnTo>
                  <a:pt x="0" y="4280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513117" y="3175023"/>
            <a:ext cx="8432749" cy="2825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FFFFFF"/>
                </a:solidFill>
                <a:latin typeface="Roboto Bold Italics"/>
              </a:rPr>
              <a:t>“La riqueza generacional comienza con un plan de </a:t>
            </a:r>
            <a:r>
              <a:rPr lang="en-US" sz="5400">
                <a:solidFill>
                  <a:srgbClr val="80F1E7"/>
                </a:solidFill>
                <a:latin typeface="Roboto Bold Italics"/>
              </a:rPr>
              <a:t>Herencia Digital“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0151" y="1311825"/>
            <a:ext cx="5692976" cy="1339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38"/>
              </a:lnSpc>
            </a:pPr>
            <a:r>
              <a:rPr lang="en-US" sz="7812" spc="-445">
                <a:solidFill>
                  <a:srgbClr val="F9C730"/>
                </a:solidFill>
                <a:latin typeface="Garet ExtraBold"/>
              </a:rPr>
              <a:t>CONTACTO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61127" y="3363737"/>
            <a:ext cx="6921020" cy="1460231"/>
            <a:chOff x="0" y="0"/>
            <a:chExt cx="1822820" cy="3845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2820" cy="384588"/>
            </a:xfrm>
            <a:custGeom>
              <a:avLst/>
              <a:gdLst/>
              <a:ahLst/>
              <a:cxnLst/>
              <a:rect l="l" t="t" r="r" b="b"/>
              <a:pathLst>
                <a:path w="1822820" h="384588">
                  <a:moveTo>
                    <a:pt x="0" y="0"/>
                  </a:moveTo>
                  <a:lnTo>
                    <a:pt x="1822820" y="0"/>
                  </a:lnTo>
                  <a:lnTo>
                    <a:pt x="1822820" y="384588"/>
                  </a:lnTo>
                  <a:lnTo>
                    <a:pt x="0" y="384588"/>
                  </a:lnTo>
                  <a:close/>
                </a:path>
              </a:pathLst>
            </a:custGeom>
            <a:solidFill>
              <a:srgbClr val="000000">
                <a:alpha val="7764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822820" cy="375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5"/>
                </a:lnSpc>
              </a:pPr>
              <a:r>
                <a:rPr lang="en-US" sz="1900" spc="26">
                  <a:solidFill>
                    <a:srgbClr val="FFFFFF">
                      <a:alpha val="77647"/>
                    </a:srgbClr>
                  </a:solidFill>
                  <a:latin typeface="Now Bold"/>
                </a:rPr>
                <a:t>ACTUALMENTE EXISTE UN INCREMENTO DE USUARIO DE CRIPTOMONEDAS EN EL MUNDO</a:t>
              </a:r>
            </a:p>
            <a:p>
              <a:pPr algn="ctr">
                <a:lnSpc>
                  <a:spcPts val="2185"/>
                </a:lnSpc>
              </a:pPr>
              <a:r>
                <a:rPr lang="en-US" sz="1900" spc="26">
                  <a:solidFill>
                    <a:srgbClr val="FFFFFF">
                      <a:alpha val="77647"/>
                    </a:srgbClr>
                  </a:solidFill>
                  <a:latin typeface="Now Bold"/>
                </a:rPr>
                <a:t>( 833,7 MILLONES FUENTE STATISTA) Y SE PREVEE UN INCREMENTO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940202" y="2299256"/>
            <a:ext cx="4369190" cy="6959044"/>
          </a:xfrm>
          <a:custGeom>
            <a:avLst/>
            <a:gdLst/>
            <a:ahLst/>
            <a:cxnLst/>
            <a:rect l="l" t="t" r="r" b="b"/>
            <a:pathLst>
              <a:path w="4369190" h="6959044">
                <a:moveTo>
                  <a:pt x="0" y="0"/>
                </a:moveTo>
                <a:lnTo>
                  <a:pt x="4369190" y="0"/>
                </a:lnTo>
                <a:lnTo>
                  <a:pt x="4369190" y="6959044"/>
                </a:lnTo>
                <a:lnTo>
                  <a:pt x="0" y="6959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96" b="-109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41058" y="5953757"/>
            <a:ext cx="3838105" cy="3983811"/>
          </a:xfrm>
          <a:custGeom>
            <a:avLst/>
            <a:gdLst/>
            <a:ahLst/>
            <a:cxnLst/>
            <a:rect l="l" t="t" r="r" b="b"/>
            <a:pathLst>
              <a:path w="3838105" h="3983811">
                <a:moveTo>
                  <a:pt x="0" y="0"/>
                </a:moveTo>
                <a:lnTo>
                  <a:pt x="3838105" y="0"/>
                </a:lnTo>
                <a:lnTo>
                  <a:pt x="3838105" y="3983811"/>
                </a:lnTo>
                <a:lnTo>
                  <a:pt x="0" y="3983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971268" y="1028700"/>
            <a:ext cx="1623167" cy="2337020"/>
          </a:xfrm>
          <a:custGeom>
            <a:avLst/>
            <a:gdLst/>
            <a:ahLst/>
            <a:cxnLst/>
            <a:rect l="l" t="t" r="r" b="b"/>
            <a:pathLst>
              <a:path w="1623167" h="2337020">
                <a:moveTo>
                  <a:pt x="0" y="0"/>
                </a:moveTo>
                <a:lnTo>
                  <a:pt x="1623167" y="0"/>
                </a:lnTo>
                <a:lnTo>
                  <a:pt x="1623167" y="2337020"/>
                </a:lnTo>
                <a:lnTo>
                  <a:pt x="0" y="2337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97854" y="1026073"/>
            <a:ext cx="11263056" cy="2183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3"/>
              </a:lnSpc>
            </a:pPr>
            <a:r>
              <a:rPr lang="en-US" sz="6000" b="1" dirty="0">
                <a:solidFill>
                  <a:schemeClr val="bg1"/>
                </a:solidFill>
                <a:latin typeface="Open Sans Light Bold"/>
                <a:ea typeface="Open Sans Light Bold"/>
                <a:cs typeface="Open Sans Light Bold"/>
              </a:rPr>
              <a:t>DIARIAMENTE SE PIERDEN MILLONES DE CRIPTOS</a:t>
            </a:r>
            <a:endParaRPr lang="en-US" sz="6000" b="1" dirty="0">
              <a:solidFill>
                <a:schemeClr val="bg1"/>
              </a:solidFill>
              <a:latin typeface="Open Sans Ligh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666229" y="4884245"/>
            <a:ext cx="10942965" cy="88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2518">
                <a:solidFill>
                  <a:srgbClr val="FFFFFF"/>
                </a:solidFill>
                <a:latin typeface="Now 1"/>
              </a:rPr>
              <a:t>Según Worlldometer, a nivel mundial somos 8 mil millones de personas, de las cuales fallecen al año, alrededor de 18 millones de personas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0202" y="151793"/>
            <a:ext cx="11452053" cy="1077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33"/>
              </a:lnSpc>
            </a:pPr>
            <a:r>
              <a:rPr lang="en-US" sz="6309">
                <a:solidFill>
                  <a:srgbClr val="ABCEFF"/>
                </a:solidFill>
                <a:latin typeface="Open Sans Light Bold"/>
              </a:rPr>
              <a:t>EL PROBLEMA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7259300" y="72009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72515" y="3072622"/>
            <a:ext cx="634043" cy="634043"/>
          </a:xfrm>
          <a:custGeom>
            <a:avLst/>
            <a:gdLst/>
            <a:ahLst/>
            <a:cxnLst/>
            <a:rect l="l" t="t" r="r" b="b"/>
            <a:pathLst>
              <a:path w="634043" h="634043">
                <a:moveTo>
                  <a:pt x="0" y="0"/>
                </a:moveTo>
                <a:lnTo>
                  <a:pt x="634043" y="0"/>
                </a:lnTo>
                <a:lnTo>
                  <a:pt x="634043" y="634044"/>
                </a:lnTo>
                <a:lnTo>
                  <a:pt x="0" y="63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81442" y="3072622"/>
            <a:ext cx="634043" cy="634043"/>
          </a:xfrm>
          <a:custGeom>
            <a:avLst/>
            <a:gdLst/>
            <a:ahLst/>
            <a:cxnLst/>
            <a:rect l="l" t="t" r="r" b="b"/>
            <a:pathLst>
              <a:path w="634043" h="634043">
                <a:moveTo>
                  <a:pt x="0" y="0"/>
                </a:moveTo>
                <a:lnTo>
                  <a:pt x="634043" y="0"/>
                </a:lnTo>
                <a:lnTo>
                  <a:pt x="634043" y="634044"/>
                </a:lnTo>
                <a:lnTo>
                  <a:pt x="0" y="6340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04237" y="-1216205"/>
            <a:ext cx="1905176" cy="6006936"/>
          </a:xfrm>
          <a:custGeom>
            <a:avLst/>
            <a:gdLst/>
            <a:ahLst/>
            <a:cxnLst/>
            <a:rect l="l" t="t" r="r" b="b"/>
            <a:pathLst>
              <a:path w="1905176" h="6006936">
                <a:moveTo>
                  <a:pt x="0" y="0"/>
                </a:moveTo>
                <a:lnTo>
                  <a:pt x="1905176" y="0"/>
                </a:lnTo>
                <a:lnTo>
                  <a:pt x="1905176" y="6006936"/>
                </a:lnTo>
                <a:lnTo>
                  <a:pt x="0" y="60069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2999"/>
            </a:blip>
            <a:stretch>
              <a:fillRect l="-104566" r="-11072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28311" y="2735922"/>
            <a:ext cx="5747703" cy="5747703"/>
          </a:xfrm>
          <a:custGeom>
            <a:avLst/>
            <a:gdLst/>
            <a:ahLst/>
            <a:cxnLst/>
            <a:rect l="l" t="t" r="r" b="b"/>
            <a:pathLst>
              <a:path w="5747703" h="5747703">
                <a:moveTo>
                  <a:pt x="0" y="0"/>
                </a:moveTo>
                <a:lnTo>
                  <a:pt x="5747703" y="0"/>
                </a:lnTo>
                <a:lnTo>
                  <a:pt x="5747703" y="5747703"/>
                </a:lnTo>
                <a:lnTo>
                  <a:pt x="0" y="57477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136711" y="1653913"/>
            <a:ext cx="9067526" cy="108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300">
                <a:solidFill>
                  <a:srgbClr val="F9C730"/>
                </a:solidFill>
                <a:latin typeface="Roboto Bold"/>
              </a:rPr>
              <a:t>¿QUÉ ES LEGACY KEY?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13086" y="3303919"/>
            <a:ext cx="7219831" cy="1704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8"/>
              </a:lnSpc>
            </a:pPr>
            <a:r>
              <a:rPr lang="en-US" sz="3098">
                <a:solidFill>
                  <a:srgbClr val="FFFDFD"/>
                </a:solidFill>
                <a:latin typeface="Open Sans Extra Bold"/>
              </a:rPr>
              <a:t>Somos un proyecto web3 que busca solucionar el problema de la herencia de criptoactivos.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98622" y="5532434"/>
            <a:ext cx="9138070" cy="203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  <a:spcBef>
                <a:spcPct val="0"/>
              </a:spcBef>
            </a:pPr>
            <a:r>
              <a:rPr lang="en-US" sz="5800">
                <a:solidFill>
                  <a:srgbClr val="80F1E7"/>
                </a:solidFill>
                <a:latin typeface="Open Sans Extra Bold"/>
              </a:rPr>
              <a:t>“Somos un testamento blockchain”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09222"/>
            <a:ext cx="11452053" cy="1077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33"/>
              </a:lnSpc>
            </a:pPr>
            <a:r>
              <a:rPr lang="en-US" sz="6309">
                <a:solidFill>
                  <a:srgbClr val="ABCEFF"/>
                </a:solidFill>
                <a:latin typeface="Open Sans Light Bold"/>
              </a:rPr>
              <a:t>LA SOLUCIÓN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5" descr="Hombre del servicio de asistencia con la mano cubriendo en la cabeza">
            <a:extLst>
              <a:ext uri="{FF2B5EF4-FFF2-40B4-BE49-F238E27FC236}">
                <a16:creationId xmlns:a16="http://schemas.microsoft.com/office/drawing/2014/main" id="{93486058-0E99-2DC3-0DC9-82F6FF1F6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481" y="96914"/>
            <a:ext cx="4114800" cy="3680589"/>
          </a:xfrm>
          <a:prstGeom prst="rect">
            <a:avLst/>
          </a:prstGeom>
        </p:spPr>
      </p:pic>
      <p:pic>
        <p:nvPicPr>
          <p:cNvPr id="3" name="Imagen 5" descr="Mujer informal levantando una mano">
            <a:extLst>
              <a:ext uri="{FF2B5EF4-FFF2-40B4-BE49-F238E27FC236}">
                <a16:creationId xmlns:a16="http://schemas.microsoft.com/office/drawing/2014/main" id="{26AC3D62-7B2E-6C3F-7AA6-83454B1A5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593735" y="4869204"/>
            <a:ext cx="1849673" cy="4354416"/>
          </a:xfrm>
          <a:prstGeom prst="rect">
            <a:avLst/>
          </a:prstGeom>
        </p:spPr>
      </p:pic>
      <p:pic>
        <p:nvPicPr>
          <p:cNvPr id="6" name="Imagen 6" descr="Niña con los pulgares hacia abajo">
            <a:extLst>
              <a:ext uri="{FF2B5EF4-FFF2-40B4-BE49-F238E27FC236}">
                <a16:creationId xmlns:a16="http://schemas.microsoft.com/office/drawing/2014/main" id="{53A4056A-589D-0784-9AC1-9871B562C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087" y="4869956"/>
            <a:ext cx="2189825" cy="4354418"/>
          </a:xfrm>
          <a:prstGeom prst="rect">
            <a:avLst/>
          </a:prstGeom>
        </p:spPr>
      </p:pic>
      <p:pic>
        <p:nvPicPr>
          <p:cNvPr id="7" name="Imagen 7" descr="Alumno con manos levantadas">
            <a:extLst>
              <a:ext uri="{FF2B5EF4-FFF2-40B4-BE49-F238E27FC236}">
                <a16:creationId xmlns:a16="http://schemas.microsoft.com/office/drawing/2014/main" id="{94D7D8C1-1C79-CE2A-6EA7-3EF933588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265" y="4734124"/>
            <a:ext cx="1756455" cy="4492127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5242A5D-04AF-14FC-A8AF-5FA9F847DEDD}"/>
              </a:ext>
            </a:extLst>
          </p:cNvPr>
          <p:cNvCxnSpPr/>
          <p:nvPr/>
        </p:nvCxnSpPr>
        <p:spPr>
          <a:xfrm>
            <a:off x="12621449" y="3083470"/>
            <a:ext cx="2758971" cy="760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1869B2C1-1C53-BC22-C790-7337F67C7273}"/>
              </a:ext>
            </a:extLst>
          </p:cNvPr>
          <p:cNvCxnSpPr/>
          <p:nvPr/>
        </p:nvCxnSpPr>
        <p:spPr>
          <a:xfrm>
            <a:off x="11667223" y="3914477"/>
            <a:ext cx="1059872" cy="1184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25AFA1A-BC92-6669-356B-D1713DA44CA5}"/>
              </a:ext>
            </a:extLst>
          </p:cNvPr>
          <p:cNvCxnSpPr>
            <a:cxnSpLocks/>
          </p:cNvCxnSpPr>
          <p:nvPr/>
        </p:nvCxnSpPr>
        <p:spPr>
          <a:xfrm flipH="1">
            <a:off x="8863052" y="3783775"/>
            <a:ext cx="1096556" cy="1101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0762911-9428-8535-1018-639C9D8FB1E0}"/>
              </a:ext>
            </a:extLst>
          </p:cNvPr>
          <p:cNvCxnSpPr>
            <a:cxnSpLocks/>
          </p:cNvCxnSpPr>
          <p:nvPr/>
        </p:nvCxnSpPr>
        <p:spPr>
          <a:xfrm>
            <a:off x="10661931" y="3783773"/>
            <a:ext cx="159744" cy="94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FAD9BE7-B2B3-7C2D-6BA4-C4475ED665DB}"/>
              </a:ext>
            </a:extLst>
          </p:cNvPr>
          <p:cNvSpPr txBox="1"/>
          <p:nvPr/>
        </p:nvSpPr>
        <p:spPr>
          <a:xfrm>
            <a:off x="6272530" y="2566823"/>
            <a:ext cx="2516438" cy="7617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4050" b="1">
                <a:cs typeface="Calibri"/>
              </a:rPr>
              <a:t>Otorgante</a:t>
            </a:r>
            <a:endParaRPr lang="es-ES" sz="4050" b="1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B99220-6959-8029-0BF8-3C333F14D28F}"/>
              </a:ext>
            </a:extLst>
          </p:cNvPr>
          <p:cNvSpPr txBox="1"/>
          <p:nvPr/>
        </p:nvSpPr>
        <p:spPr>
          <a:xfrm>
            <a:off x="7512000" y="9311754"/>
            <a:ext cx="2352099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cs typeface="Calibri"/>
              </a:rPr>
              <a:t>Beneficiario 1</a:t>
            </a:r>
            <a:endParaRPr lang="es-ES" sz="2400">
              <a:ea typeface="Calibri"/>
              <a:cs typeface="Calibri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B192C10-1A96-460F-CFB4-0C5BD8270D28}"/>
              </a:ext>
            </a:extLst>
          </p:cNvPr>
          <p:cNvSpPr txBox="1"/>
          <p:nvPr/>
        </p:nvSpPr>
        <p:spPr>
          <a:xfrm>
            <a:off x="10003815" y="9317136"/>
            <a:ext cx="2352099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cs typeface="Calibri"/>
              </a:rPr>
              <a:t>Beneficiaria 2</a:t>
            </a:r>
            <a:endParaRPr lang="es-ES" sz="2400">
              <a:ea typeface="Calibri"/>
              <a:cs typeface="Calibri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172FD90-D397-59E6-50C8-C150872D5058}"/>
              </a:ext>
            </a:extLst>
          </p:cNvPr>
          <p:cNvSpPr txBox="1"/>
          <p:nvPr/>
        </p:nvSpPr>
        <p:spPr>
          <a:xfrm>
            <a:off x="12346025" y="9313131"/>
            <a:ext cx="2248190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cs typeface="Calibri"/>
              </a:rPr>
              <a:t>Beneficiaria </a:t>
            </a:r>
            <a:r>
              <a:rPr lang="es-ES" sz="2400" b="1" dirty="0">
                <a:ea typeface="+mn-lt"/>
                <a:cs typeface="+mn-lt"/>
              </a:rPr>
              <a:t>3</a:t>
            </a:r>
            <a:endParaRPr lang="es-ES" sz="2400">
              <a:ea typeface="Calibri"/>
              <a:cs typeface="Calibri"/>
            </a:endParaRPr>
          </a:p>
        </p:txBody>
      </p:sp>
      <p:pic>
        <p:nvPicPr>
          <p:cNvPr id="18" name="Imagen 18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578C7F1-324A-67C3-0B9C-08D457C98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8991" y="-50151"/>
            <a:ext cx="2774373" cy="2078183"/>
          </a:xfrm>
          <a:prstGeom prst="rect">
            <a:avLst/>
          </a:prstGeom>
        </p:spPr>
      </p:pic>
      <p:pic>
        <p:nvPicPr>
          <p:cNvPr id="19" name="Imagen 19" descr="Icono&#10;&#10;Descripción generada automáticamente">
            <a:extLst>
              <a:ext uri="{FF2B5EF4-FFF2-40B4-BE49-F238E27FC236}">
                <a16:creationId xmlns:a16="http://schemas.microsoft.com/office/drawing/2014/main" id="{0D655CB1-9A6E-8065-D25B-102F440DD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10" y="44423"/>
            <a:ext cx="1070265" cy="1116501"/>
          </a:xfrm>
          <a:prstGeom prst="rect">
            <a:avLst/>
          </a:prstGeom>
        </p:spPr>
      </p:pic>
      <p:pic>
        <p:nvPicPr>
          <p:cNvPr id="20" name="Imagen 20" descr="Imagen que contiene cuarto, casa de juegos, escena, taza&#10;&#10;Descripción generada automáticamente">
            <a:extLst>
              <a:ext uri="{FF2B5EF4-FFF2-40B4-BE49-F238E27FC236}">
                <a16:creationId xmlns:a16="http://schemas.microsoft.com/office/drawing/2014/main" id="{61AD886B-9676-C5C5-A802-E973D2D241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3270" y="5636177"/>
            <a:ext cx="3096492" cy="2329349"/>
          </a:xfrm>
          <a:prstGeom prst="rect">
            <a:avLst/>
          </a:prstGeom>
        </p:spPr>
      </p:pic>
      <p:pic>
        <p:nvPicPr>
          <p:cNvPr id="21" name="Imagen 21">
            <a:extLst>
              <a:ext uri="{FF2B5EF4-FFF2-40B4-BE49-F238E27FC236}">
                <a16:creationId xmlns:a16="http://schemas.microsoft.com/office/drawing/2014/main" id="{A004CF8F-180C-CBE6-3817-ECA8A7B79C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5042" y="6100712"/>
            <a:ext cx="1143003" cy="641745"/>
          </a:xfrm>
          <a:prstGeom prst="rect">
            <a:avLst/>
          </a:prstGeom>
        </p:spPr>
      </p:pic>
      <p:pic>
        <p:nvPicPr>
          <p:cNvPr id="22" name="Imagen 22" descr="Imagen que contiene cepillo, tabla, botella, caracol&#10;&#10;Descripción generada automáticamente">
            <a:extLst>
              <a:ext uri="{FF2B5EF4-FFF2-40B4-BE49-F238E27FC236}">
                <a16:creationId xmlns:a16="http://schemas.microsoft.com/office/drawing/2014/main" id="{D3564A79-AE6D-E591-DE1C-18EE819C09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29648" y="4864895"/>
            <a:ext cx="1341729" cy="910505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319F651F-5A56-6060-7C9B-EB74B7D4CB0D}"/>
              </a:ext>
            </a:extLst>
          </p:cNvPr>
          <p:cNvSpPr txBox="1"/>
          <p:nvPr/>
        </p:nvSpPr>
        <p:spPr>
          <a:xfrm>
            <a:off x="7921280" y="3942561"/>
            <a:ext cx="1499969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200" b="1" dirty="0">
                <a:solidFill>
                  <a:srgbClr val="0070C0"/>
                </a:solidFill>
                <a:cs typeface="Calibri"/>
              </a:rPr>
              <a:t>60%</a:t>
            </a:r>
            <a:endParaRPr lang="es-ES" sz="3200" b="1" dirty="0">
              <a:solidFill>
                <a:srgbClr val="0070C0"/>
              </a:solidFill>
              <a:ea typeface="Calibri"/>
              <a:cs typeface="Calibri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F622F5C-8C81-CFFE-5823-20F8E4041169}"/>
              </a:ext>
            </a:extLst>
          </p:cNvPr>
          <p:cNvSpPr txBox="1"/>
          <p:nvPr/>
        </p:nvSpPr>
        <p:spPr>
          <a:xfrm>
            <a:off x="10075046" y="4066973"/>
            <a:ext cx="872837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200" b="1" dirty="0">
                <a:solidFill>
                  <a:srgbClr val="0070C0"/>
                </a:solidFill>
                <a:cs typeface="Calibri"/>
              </a:rPr>
              <a:t>2%</a:t>
            </a:r>
            <a:endParaRPr lang="es-ES" sz="3200" b="1" dirty="0">
              <a:solidFill>
                <a:srgbClr val="0070C0"/>
              </a:solidFill>
              <a:ea typeface="Calibri"/>
              <a:cs typeface="Calibri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856A8EC-6ADC-D213-CFB9-1393222AA0D0}"/>
              </a:ext>
            </a:extLst>
          </p:cNvPr>
          <p:cNvSpPr txBox="1"/>
          <p:nvPr/>
        </p:nvSpPr>
        <p:spPr>
          <a:xfrm>
            <a:off x="11961871" y="4107434"/>
            <a:ext cx="1378589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200" b="1" dirty="0">
                <a:solidFill>
                  <a:srgbClr val="0070C0"/>
                </a:solidFill>
                <a:cs typeface="Calibri"/>
              </a:rPr>
              <a:t>38%</a:t>
            </a:r>
            <a:endParaRPr lang="es-ES" sz="3200" b="1" dirty="0">
              <a:solidFill>
                <a:srgbClr val="0070C0"/>
              </a:solidFill>
              <a:ea typeface="Calibri"/>
              <a:cs typeface="Calibri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3BFF9BC-7813-0E04-6BBE-7FA2384CB2FB}"/>
              </a:ext>
            </a:extLst>
          </p:cNvPr>
          <p:cNvSpPr txBox="1"/>
          <p:nvPr/>
        </p:nvSpPr>
        <p:spPr>
          <a:xfrm>
            <a:off x="1429814" y="1095174"/>
            <a:ext cx="322118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4200" b="1" dirty="0">
                <a:cs typeface="Calibri"/>
              </a:rPr>
              <a:t>Problema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484F9B5-1D6A-7629-D89E-44616B033969}"/>
              </a:ext>
            </a:extLst>
          </p:cNvPr>
          <p:cNvSpPr txBox="1"/>
          <p:nvPr/>
        </p:nvSpPr>
        <p:spPr>
          <a:xfrm>
            <a:off x="1866230" y="5303492"/>
            <a:ext cx="2202872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4200" b="1" dirty="0">
                <a:cs typeface="Calibri"/>
              </a:rPr>
              <a:t>Solución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A979A119-904E-C514-D3CA-9A7416E01315}"/>
              </a:ext>
            </a:extLst>
          </p:cNvPr>
          <p:cNvSpPr/>
          <p:nvPr/>
        </p:nvSpPr>
        <p:spPr>
          <a:xfrm>
            <a:off x="488372" y="1943100"/>
            <a:ext cx="5444835" cy="249381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s-E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b="1" dirty="0">
                <a:solidFill>
                  <a:schemeClr val="bg1"/>
                </a:solidFill>
                <a:latin typeface="Calibri"/>
              </a:rPr>
              <a:t>Mucha gente pierde sus criptomonedas por no tener un plan de sucesión</a:t>
            </a:r>
            <a:r>
              <a:rPr lang="es-ES" sz="3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​</a:t>
            </a:r>
            <a:endParaRPr lang="es-ES" sz="36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37E06507-2C51-217C-4328-A5E744979C5D}"/>
              </a:ext>
            </a:extLst>
          </p:cNvPr>
          <p:cNvSpPr/>
          <p:nvPr/>
        </p:nvSpPr>
        <p:spPr>
          <a:xfrm>
            <a:off x="488371" y="6089072"/>
            <a:ext cx="5392880" cy="3086097"/>
          </a:xfrm>
          <a:prstGeom prst="roundRect">
            <a:avLst/>
          </a:prstGeom>
          <a:solidFill>
            <a:srgbClr val="F7D7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>
            <a:defPPr>
              <a:defRPr lang="es-E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b="1" dirty="0">
                <a:solidFill>
                  <a:schemeClr val="tx1"/>
                </a:solidFill>
                <a:ea typeface="+mn-lt"/>
                <a:cs typeface="+mn-lt"/>
              </a:rPr>
              <a:t>Nos encargamos del legado de tus criptomonedas de una manera segura y confiable</a:t>
            </a:r>
            <a:endParaRPr lang="es-ES" sz="360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33" name="Imagen 33">
            <a:extLst>
              <a:ext uri="{FF2B5EF4-FFF2-40B4-BE49-F238E27FC236}">
                <a16:creationId xmlns:a16="http://schemas.microsoft.com/office/drawing/2014/main" id="{1E676562-CFA3-1567-B12D-E01DD22E87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55091" y="6899340"/>
            <a:ext cx="3262746" cy="1798074"/>
          </a:xfrm>
          <a:prstGeom prst="rect">
            <a:avLst/>
          </a:prstGeom>
        </p:spPr>
      </p:pic>
      <p:pic>
        <p:nvPicPr>
          <p:cNvPr id="34" name="Imagen 34" descr="Empresario joven levantando la mano">
            <a:extLst>
              <a:ext uri="{FF2B5EF4-FFF2-40B4-BE49-F238E27FC236}">
                <a16:creationId xmlns:a16="http://schemas.microsoft.com/office/drawing/2014/main" id="{4274FA62-F48D-F319-4810-B99745A856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42056" y="3356266"/>
            <a:ext cx="1577192" cy="2919845"/>
          </a:xfrm>
          <a:prstGeom prst="rect">
            <a:avLst/>
          </a:prstGeom>
        </p:spPr>
      </p:pic>
      <p:pic>
        <p:nvPicPr>
          <p:cNvPr id="2" name="Imagen 7" descr="Mujer anciana señalando hacia delante">
            <a:extLst>
              <a:ext uri="{FF2B5EF4-FFF2-40B4-BE49-F238E27FC236}">
                <a16:creationId xmlns:a16="http://schemas.microsoft.com/office/drawing/2014/main" id="{E30B68C9-BFC5-0D22-73DD-C696D52533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38826" y="800099"/>
            <a:ext cx="1230356" cy="2452254"/>
          </a:xfrm>
          <a:prstGeom prst="rect">
            <a:avLst/>
          </a:prstGeom>
        </p:spPr>
      </p:pic>
      <p:pic>
        <p:nvPicPr>
          <p:cNvPr id="8" name="Imagen 8" descr="Hombre tradicional señalando hacia arriba">
            <a:extLst>
              <a:ext uri="{FF2B5EF4-FFF2-40B4-BE49-F238E27FC236}">
                <a16:creationId xmlns:a16="http://schemas.microsoft.com/office/drawing/2014/main" id="{84AA03C0-211A-61A1-F264-DDA28D484A3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48752" y="862448"/>
            <a:ext cx="1012881" cy="2389907"/>
          </a:xfrm>
          <a:prstGeom prst="rect">
            <a:avLst/>
          </a:prstGeom>
        </p:spPr>
      </p:pic>
      <p:pic>
        <p:nvPicPr>
          <p:cNvPr id="9" name="Imagen 34" descr="Empresario joven levantando la mano">
            <a:extLst>
              <a:ext uri="{FF2B5EF4-FFF2-40B4-BE49-F238E27FC236}">
                <a16:creationId xmlns:a16="http://schemas.microsoft.com/office/drawing/2014/main" id="{CD9EFC8B-25C0-65D8-0853-C0C2A382B4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21374" y="93518"/>
            <a:ext cx="1483674" cy="2753591"/>
          </a:xfrm>
          <a:prstGeom prst="rect">
            <a:avLst/>
          </a:prstGeom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6BEB774F-3F0A-5F93-42D3-FD0F0ED799B6}"/>
              </a:ext>
            </a:extLst>
          </p:cNvPr>
          <p:cNvCxnSpPr>
            <a:cxnSpLocks/>
          </p:cNvCxnSpPr>
          <p:nvPr/>
        </p:nvCxnSpPr>
        <p:spPr>
          <a:xfrm flipV="1">
            <a:off x="12538319" y="1609835"/>
            <a:ext cx="2395292" cy="725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A0713D0-8D19-EC5C-A9CE-FED2DE8BEF31}"/>
              </a:ext>
            </a:extLst>
          </p:cNvPr>
          <p:cNvSpPr txBox="1"/>
          <p:nvPr/>
        </p:nvSpPr>
        <p:spPr>
          <a:xfrm>
            <a:off x="12106427" y="2061527"/>
            <a:ext cx="3254836" cy="20082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4050" b="1" dirty="0">
                <a:cs typeface="Calibri"/>
              </a:rPr>
              <a:t>3 Validadores</a:t>
            </a:r>
          </a:p>
          <a:p>
            <a:pPr algn="ctr"/>
            <a:r>
              <a:rPr lang="es-ES" sz="4050" b="1" dirty="0" err="1">
                <a:cs typeface="Calibri"/>
              </a:rPr>
              <a:t>ó</a:t>
            </a:r>
          </a:p>
          <a:p>
            <a:pPr algn="ctr"/>
            <a:r>
              <a:rPr lang="es-ES" sz="4050" b="1" dirty="0">
                <a:cs typeface="Calibri"/>
              </a:rPr>
              <a:t>1 Validador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56ACDDE-EF58-EDA6-D955-34245E13A91F}"/>
              </a:ext>
            </a:extLst>
          </p:cNvPr>
          <p:cNvSpPr txBox="1"/>
          <p:nvPr/>
        </p:nvSpPr>
        <p:spPr>
          <a:xfrm>
            <a:off x="14496941" y="9302739"/>
            <a:ext cx="3339234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cs typeface="Calibri"/>
              </a:rPr>
              <a:t>…   X </a:t>
            </a:r>
            <a:r>
              <a:rPr lang="es-ES" sz="2400" b="1" dirty="0" err="1">
                <a:cs typeface="Calibri"/>
              </a:rPr>
              <a:t>Beneficiariarios</a:t>
            </a:r>
            <a:endParaRPr lang="es-ES" sz="2400" b="1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2417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425263" y="4537646"/>
            <a:ext cx="8071368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9C730"/>
                </a:solidFill>
                <a:latin typeface="Open Sans"/>
              </a:rPr>
              <a:t>Consideramos que podríamos  llegar a atender al 10% del TAM que son </a:t>
            </a:r>
            <a:r>
              <a:rPr lang="en-US" sz="3200">
                <a:solidFill>
                  <a:srgbClr val="F9C730"/>
                </a:solidFill>
                <a:latin typeface="Open Sans Bold"/>
              </a:rPr>
              <a:t>5.8 millones</a:t>
            </a:r>
            <a:r>
              <a:rPr lang="en-US" sz="3200">
                <a:solidFill>
                  <a:srgbClr val="F9C730"/>
                </a:solidFill>
                <a:latin typeface="Open Sans"/>
              </a:rPr>
              <a:t> de cripto usuarios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4049" y="9116060"/>
            <a:ext cx="17979903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ABCEFF"/>
                </a:solidFill>
                <a:latin typeface="Open Sans"/>
              </a:rPr>
              <a:t>*Fuente: Base de usuarios de criptos superará los 500 millones en 2023 ( Cointelegraph )</a:t>
            </a:r>
          </a:p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ABCEFF"/>
                </a:solidFill>
                <a:latin typeface="Open Sans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25263" y="2190051"/>
            <a:ext cx="8071368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9C730"/>
                </a:solidFill>
                <a:latin typeface="Open Sans"/>
              </a:rPr>
              <a:t>De acuerdo con el informe de Crypto .com, para finales del 2023 existieron </a:t>
            </a:r>
            <a:r>
              <a:rPr lang="en-US" sz="3200">
                <a:solidFill>
                  <a:srgbClr val="F9C730"/>
                </a:solidFill>
                <a:latin typeface="Open Sans Bold"/>
              </a:rPr>
              <a:t>580 millones</a:t>
            </a:r>
            <a:r>
              <a:rPr lang="en-US" sz="3200">
                <a:solidFill>
                  <a:srgbClr val="F9C730"/>
                </a:solidFill>
                <a:latin typeface="Open Sans"/>
              </a:rPr>
              <a:t> de cripto usuarios. </a:t>
            </a:r>
            <a:r>
              <a:rPr lang="en-US" sz="3200">
                <a:solidFill>
                  <a:srgbClr val="F9C730"/>
                </a:solidFill>
                <a:latin typeface="Open Sans Bold"/>
              </a:rPr>
              <a:t>*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25263" y="6880844"/>
            <a:ext cx="8071368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9C730"/>
                </a:solidFill>
                <a:latin typeface="Open Sans"/>
              </a:rPr>
              <a:t>Consideramos que nuestro mercado objetivo es del 1% del SOM que son </a:t>
            </a:r>
            <a:r>
              <a:rPr lang="en-US" sz="3200">
                <a:solidFill>
                  <a:srgbClr val="F9C730"/>
                </a:solidFill>
                <a:latin typeface="Open Sans Bold"/>
              </a:rPr>
              <a:t>580 mil</a:t>
            </a:r>
            <a:r>
              <a:rPr lang="en-US" sz="3200">
                <a:solidFill>
                  <a:srgbClr val="F9C730"/>
                </a:solidFill>
                <a:latin typeface="Open Sans"/>
              </a:rPr>
              <a:t> cripto usuarios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8984" y="2190051"/>
            <a:ext cx="765350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9C730"/>
                </a:solidFill>
                <a:latin typeface="Open Sans Bold"/>
              </a:rPr>
              <a:t>TAM: Total Addressable Market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3842" y="4645628"/>
            <a:ext cx="765350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9C730"/>
                </a:solidFill>
                <a:latin typeface="Open Sans Bold"/>
              </a:rPr>
              <a:t>SAM: Service Addressable Market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3842" y="6880844"/>
            <a:ext cx="765350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9C730"/>
                </a:solidFill>
                <a:latin typeface="Open Sans Bold"/>
              </a:rPr>
              <a:t>SOM: Service Obtainable Market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3842" y="427792"/>
            <a:ext cx="11452053" cy="1077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33"/>
              </a:lnSpc>
            </a:pPr>
            <a:r>
              <a:rPr lang="en-US" sz="6309">
                <a:solidFill>
                  <a:srgbClr val="ABCEFF"/>
                </a:solidFill>
                <a:latin typeface="Open Sans Light Bold"/>
              </a:rPr>
              <a:t>EL MERCADO 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074515" y="2468498"/>
            <a:ext cx="111341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>
            <a:off x="8052486" y="4962175"/>
            <a:ext cx="111341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>
            <a:off x="8074515" y="7178341"/>
            <a:ext cx="111341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87006" y="1700902"/>
            <a:ext cx="12679984" cy="8319036"/>
          </a:xfrm>
          <a:custGeom>
            <a:avLst/>
            <a:gdLst/>
            <a:ahLst/>
            <a:cxnLst/>
            <a:rect l="l" t="t" r="r" b="b"/>
            <a:pathLst>
              <a:path w="12679984" h="8319036">
                <a:moveTo>
                  <a:pt x="0" y="0"/>
                </a:moveTo>
                <a:lnTo>
                  <a:pt x="12679983" y="0"/>
                </a:lnTo>
                <a:lnTo>
                  <a:pt x="12679983" y="8319037"/>
                </a:lnTo>
                <a:lnTo>
                  <a:pt x="0" y="8319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13842" y="427792"/>
            <a:ext cx="9113156" cy="1077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33"/>
              </a:lnSpc>
            </a:pPr>
            <a:r>
              <a:rPr lang="en-US" sz="6309">
                <a:solidFill>
                  <a:srgbClr val="ABCEFF"/>
                </a:solidFill>
                <a:latin typeface="Open Sans Light Bold"/>
              </a:rPr>
              <a:t>MODELO DE NEGOCIO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257800" y="419321"/>
            <a:ext cx="7238999" cy="894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  <a:spcBef>
                <a:spcPct val="0"/>
              </a:spcBef>
            </a:pPr>
            <a:r>
              <a:rPr lang="en-US" sz="5999" spc="83" dirty="0">
                <a:solidFill>
                  <a:srgbClr val="FFFFFF"/>
                </a:solidFill>
                <a:latin typeface="Now Bold"/>
              </a:rPr>
              <a:t>MONETIZACIÓN</a:t>
            </a:r>
          </a:p>
        </p:txBody>
      </p:sp>
      <p:sp>
        <p:nvSpPr>
          <p:cNvPr id="4" name="Freeform 2"/>
          <p:cNvSpPr/>
          <p:nvPr/>
        </p:nvSpPr>
        <p:spPr>
          <a:xfrm>
            <a:off x="1676400" y="1409700"/>
            <a:ext cx="15196918" cy="8658895"/>
          </a:xfrm>
          <a:custGeom>
            <a:avLst/>
            <a:gdLst/>
            <a:ahLst/>
            <a:cxnLst/>
            <a:rect l="l" t="t" r="r" b="b"/>
            <a:pathLst>
              <a:path w="15196918" h="8658895">
                <a:moveTo>
                  <a:pt x="0" y="0"/>
                </a:moveTo>
                <a:lnTo>
                  <a:pt x="15196918" y="0"/>
                </a:lnTo>
                <a:lnTo>
                  <a:pt x="15196918" y="8658895"/>
                </a:lnTo>
                <a:lnTo>
                  <a:pt x="0" y="8658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9EB4165-5C71-C7D4-DC07-0A0C7F48813F}"/>
              </a:ext>
            </a:extLst>
          </p:cNvPr>
          <p:cNvSpPr/>
          <p:nvPr/>
        </p:nvSpPr>
        <p:spPr>
          <a:xfrm>
            <a:off x="1331650" y="6591669"/>
            <a:ext cx="16032345" cy="35200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s-ES" sz="3200">
                <a:cs typeface="Calibri"/>
              </a:rPr>
              <a:t>SUSCRIPCIÓN US$ 100 ANUALES</a:t>
            </a:r>
          </a:p>
          <a:p>
            <a:pPr marL="342900" indent="-342900">
              <a:buAutoNum type="arabicPeriod"/>
            </a:pPr>
            <a:r>
              <a:rPr lang="es-ES" sz="3200">
                <a:cs typeface="Calibri"/>
              </a:rPr>
              <a:t>PORCENTAJE DE LA HERENCIA OTROGADA </a:t>
            </a:r>
            <a:r>
              <a:rPr lang="es-ES" sz="3200" dirty="0">
                <a:cs typeface="Calibri"/>
              </a:rPr>
              <a:t>DE ACUERDO AL</a:t>
            </a:r>
            <a:r>
              <a:rPr lang="es-ES" sz="3200">
                <a:cs typeface="Calibri"/>
              </a:rPr>
              <a:t> MONTO DE LA HERENCIA</a:t>
            </a:r>
            <a:endParaRPr lang="es-ES" sz="3200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s-ES" sz="3200">
                <a:cs typeface="Calibri"/>
              </a:rPr>
              <a:t>PORCENTAJE DE COMISIÓN DE LAS GANANCIAS DEL STAKING DEL MONTO DE LA HERENCIA</a:t>
            </a:r>
            <a:endParaRPr lang="es-ES" sz="3200" dirty="0">
              <a:cs typeface="Calibri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9CD6246-2DAE-6DD8-F13C-CFF6705D6B96}"/>
              </a:ext>
            </a:extLst>
          </p:cNvPr>
          <p:cNvSpPr/>
          <p:nvPr/>
        </p:nvSpPr>
        <p:spPr>
          <a:xfrm>
            <a:off x="9667782" y="3185335"/>
            <a:ext cx="6180292" cy="15071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cs typeface="Calibri"/>
              </a:rPr>
              <a:t>STAKING DEL MONTO DE LA HERENCIA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BD81E4E-AB70-D180-4F72-9A63EE40A813}"/>
              </a:ext>
            </a:extLst>
          </p:cNvPr>
          <p:cNvSpPr/>
          <p:nvPr/>
        </p:nvSpPr>
        <p:spPr>
          <a:xfrm>
            <a:off x="9654466" y="2396970"/>
            <a:ext cx="6099371" cy="74851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1D2F258-0631-8F7D-D9D2-4656F343729B}"/>
              </a:ext>
            </a:extLst>
          </p:cNvPr>
          <p:cNvSpPr/>
          <p:nvPr/>
        </p:nvSpPr>
        <p:spPr>
          <a:xfrm>
            <a:off x="9664580" y="4693084"/>
            <a:ext cx="6190406" cy="74851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460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2896" y="6297977"/>
            <a:ext cx="5694154" cy="2390679"/>
          </a:xfrm>
          <a:custGeom>
            <a:avLst/>
            <a:gdLst/>
            <a:ahLst/>
            <a:cxnLst/>
            <a:rect l="l" t="t" r="r" b="b"/>
            <a:pathLst>
              <a:path w="6988879" h="3108846">
                <a:moveTo>
                  <a:pt x="0" y="0"/>
                </a:moveTo>
                <a:lnTo>
                  <a:pt x="6988879" y="0"/>
                </a:lnTo>
                <a:lnTo>
                  <a:pt x="6988879" y="3108846"/>
                </a:lnTo>
                <a:lnTo>
                  <a:pt x="0" y="3108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6478906"/>
            <a:ext cx="583778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ETHEREUM SEPOLIA NETWORK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83243" y="3029640"/>
            <a:ext cx="372647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ANGULAR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2149619"/>
            <a:ext cx="7225419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APLICACION WEB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7317741"/>
            <a:ext cx="814670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CHAINLINK ORACULO Y AUTOMATIZACIÓN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23649" y="913010"/>
            <a:ext cx="7225419" cy="107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299">
                <a:solidFill>
                  <a:srgbClr val="F3BE66"/>
                </a:solidFill>
                <a:latin typeface="Open Sans Bold"/>
              </a:rPr>
              <a:t>Frontend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23649" y="5019675"/>
            <a:ext cx="7225419" cy="107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299">
                <a:solidFill>
                  <a:srgbClr val="F3BE66"/>
                </a:solidFill>
                <a:latin typeface="Open Sans Bold"/>
              </a:rPr>
              <a:t>Backend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8156575"/>
            <a:ext cx="568709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SMART CONTRACT MULTISIGN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3905939"/>
            <a:ext cx="722541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WEB3 JS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7374" y="427792"/>
            <a:ext cx="9113156" cy="1077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33"/>
              </a:lnSpc>
            </a:pPr>
            <a:r>
              <a:rPr lang="en-US" sz="6309">
                <a:solidFill>
                  <a:srgbClr val="ABCEFF"/>
                </a:solidFill>
                <a:latin typeface="Open Sans Light Bold"/>
              </a:rPr>
              <a:t>TECNOLOGÍA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594173" y="2226741"/>
            <a:ext cx="437227" cy="43722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E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149225"/>
              <a:ext cx="533400" cy="523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594173" y="3106762"/>
            <a:ext cx="437227" cy="43722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E6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39700" y="149225"/>
              <a:ext cx="533400" cy="523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594173" y="3963089"/>
            <a:ext cx="437227" cy="43722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E6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39700" y="149225"/>
              <a:ext cx="533400" cy="523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594173" y="8233698"/>
            <a:ext cx="437227" cy="43722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E66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39700" y="149225"/>
              <a:ext cx="533400" cy="523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594173" y="7374891"/>
            <a:ext cx="437227" cy="43722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E66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49225"/>
              <a:ext cx="533400" cy="523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594173" y="6556028"/>
            <a:ext cx="437227" cy="43722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E6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39700" y="149225"/>
              <a:ext cx="533400" cy="523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pic>
        <p:nvPicPr>
          <p:cNvPr id="30" name="Imagen 29">
            <a:extLst>
              <a:ext uri="{FF2B5EF4-FFF2-40B4-BE49-F238E27FC236}">
                <a16:creationId xmlns:a16="http://schemas.microsoft.com/office/drawing/2014/main" id="{626B5A48-2750-922D-4535-E281BE391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327" y="1602223"/>
            <a:ext cx="5596830" cy="38659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40036" y="5892206"/>
            <a:ext cx="2148019" cy="1134317"/>
          </a:xfrm>
          <a:custGeom>
            <a:avLst/>
            <a:gdLst/>
            <a:ahLst/>
            <a:cxnLst/>
            <a:rect l="l" t="t" r="r" b="b"/>
            <a:pathLst>
              <a:path w="2148019" h="1134317">
                <a:moveTo>
                  <a:pt x="0" y="0"/>
                </a:moveTo>
                <a:lnTo>
                  <a:pt x="2148018" y="0"/>
                </a:lnTo>
                <a:lnTo>
                  <a:pt x="2148018" y="1134317"/>
                </a:lnTo>
                <a:lnTo>
                  <a:pt x="0" y="1134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6" b="-72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40036" y="3874593"/>
            <a:ext cx="2148019" cy="1104734"/>
          </a:xfrm>
          <a:custGeom>
            <a:avLst/>
            <a:gdLst/>
            <a:ahLst/>
            <a:cxnLst/>
            <a:rect l="l" t="t" r="r" b="b"/>
            <a:pathLst>
              <a:path w="2148019" h="1104734">
                <a:moveTo>
                  <a:pt x="0" y="0"/>
                </a:moveTo>
                <a:lnTo>
                  <a:pt x="2148018" y="0"/>
                </a:lnTo>
                <a:lnTo>
                  <a:pt x="2148018" y="1104734"/>
                </a:lnTo>
                <a:lnTo>
                  <a:pt x="0" y="1104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37"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4834738" y="1806670"/>
          <a:ext cx="11340760" cy="7922694"/>
        </p:xfrm>
        <a:graphic>
          <a:graphicData uri="http://schemas.openxmlformats.org/drawingml/2006/table">
            <a:tbl>
              <a:tblPr/>
              <a:tblGrid>
                <a:gridCol w="2096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1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5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0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66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67005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ileron Bold"/>
                        </a:rPr>
                        <a:t>COMPETENCIA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Aileron"/>
                        </a:rPr>
                        <a:t>AUTOMATIZACIÓN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ileron"/>
                        </a:rPr>
                        <a:t>COSTO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ileron"/>
                        </a:rPr>
                        <a:t>INCREMENTO DEL VALOR DE LA HERENCIA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ileron Bold"/>
                        </a:rPr>
                        <a:t>BLOCKCHAIN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0494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ileron"/>
                        </a:rPr>
                        <a:t>DIEFI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ileron"/>
                        </a:rPr>
                        <a:t>NO TIENE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ileron"/>
                        </a:rPr>
                        <a:t>+100 $ ANUALES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ileron"/>
                        </a:rPr>
                        <a:t>NO TIENE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ileron"/>
                        </a:rPr>
                        <a:t>NO TIENE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5728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ileron"/>
                        </a:rPr>
                        <a:t>CASA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ileron"/>
                        </a:rPr>
                        <a:t>TIENE PERO LIMITADA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ileron"/>
                        </a:rPr>
                        <a:t>2,100$ ANUALES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ileron"/>
                        </a:rPr>
                        <a:t>NO TIENE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ileron"/>
                        </a:rPr>
                        <a:t>SI TIENE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9467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ileron"/>
                        </a:rPr>
                        <a:t>LEGACY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ileron Bold"/>
                        </a:rPr>
                        <a:t>SI TIENE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Aileron Bold"/>
                        </a:rPr>
                        <a:t>DE 200 ANUALES + FRACCIONES DE HERENCIA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ileron Bold"/>
                        </a:rPr>
                        <a:t>SI TIENE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ileron Bold"/>
                        </a:rPr>
                        <a:t>SI TIENE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2040036" y="7644642"/>
            <a:ext cx="2148019" cy="1940945"/>
          </a:xfrm>
          <a:custGeom>
            <a:avLst/>
            <a:gdLst/>
            <a:ahLst/>
            <a:cxnLst/>
            <a:rect l="l" t="t" r="r" b="b"/>
            <a:pathLst>
              <a:path w="2148019" h="1940945">
                <a:moveTo>
                  <a:pt x="0" y="0"/>
                </a:moveTo>
                <a:lnTo>
                  <a:pt x="2148018" y="0"/>
                </a:lnTo>
                <a:lnTo>
                  <a:pt x="2148018" y="1940944"/>
                </a:lnTo>
                <a:lnTo>
                  <a:pt x="0" y="1940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09" t="-10706" b="-1070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74917" y="296873"/>
            <a:ext cx="9113156" cy="1077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33"/>
              </a:lnSpc>
            </a:pPr>
            <a:r>
              <a:rPr lang="en-US" sz="6309">
                <a:solidFill>
                  <a:srgbClr val="ABCEFF"/>
                </a:solidFill>
                <a:latin typeface="Open Sans Light Bold"/>
              </a:rPr>
              <a:t>COMPETENCIA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Personalizado</PresentationFormat>
  <Paragraphs>0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CAUSATHON LEGACYKEY</dc:title>
  <cp:revision>72</cp:revision>
  <dcterms:created xsi:type="dcterms:W3CDTF">2006-08-16T00:00:00Z</dcterms:created>
  <dcterms:modified xsi:type="dcterms:W3CDTF">2024-06-23T15:53:24Z</dcterms:modified>
  <dc:identifier>DAGI38IIPWE</dc:identifier>
</cp:coreProperties>
</file>